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14" r:id="rId5"/>
    <p:sldId id="313" r:id="rId6"/>
    <p:sldId id="306" r:id="rId7"/>
    <p:sldId id="307" r:id="rId8"/>
    <p:sldId id="308" r:id="rId9"/>
    <p:sldId id="309" r:id="rId10"/>
    <p:sldId id="294" r:id="rId11"/>
    <p:sldId id="295" r:id="rId12"/>
    <p:sldId id="310" r:id="rId13"/>
    <p:sldId id="303" r:id="rId14"/>
    <p:sldId id="304" r:id="rId15"/>
    <p:sldId id="305" r:id="rId16"/>
    <p:sldId id="31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22" autoAdjust="0"/>
    <p:restoredTop sz="84967" autoAdjust="0"/>
  </p:normalViewPr>
  <p:slideViewPr>
    <p:cSldViewPr snapToGrid="0">
      <p:cViewPr varScale="1">
        <p:scale>
          <a:sx n="161" d="100"/>
          <a:sy n="161" d="100"/>
        </p:scale>
        <p:origin x="240" y="14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To start a presentation, go to the Slide Show tab, and select From Beginning.</a:t>
          </a:r>
          <a:endParaRPr lang="en-US" sz="14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To display Presenter view, in Slide Show view, on the control bar at the bottom left select the three dots, and then Show Presenter View. </a:t>
          </a:r>
          <a:endParaRPr lang="en-US" sz="14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During your presentation, the speaker notes are visible on your monitor, but aren't visible to the audience. </a:t>
          </a:r>
          <a:endParaRPr lang="en-US" sz="14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The Notes pane is a box that appears below each slide. Tap it to add notes. </a:t>
          </a:r>
          <a:endParaRPr lang="en-US" sz="14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If you don’t see the Notes pane or it is completely minimized, click Notes on the task bar across the bottom of the PowerPoint window. </a:t>
          </a:r>
          <a:endParaRPr lang="en-US" sz="14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it-IT"/>
              <a:t>Fare clic per modificare lo stile del titolo dello schema</a:t>
            </a:r>
            <a:endParaRPr lang="en-US"/>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it-IT"/>
              <a:t>Fare clic per modificare gli stili del testo dello schema</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it-IT"/>
              <a:t>Fare clic sull'icona per inserire un'immagine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it-IT"/>
              <a:t>Fare clic per modificare lo stile del titolo dello schema</a:t>
            </a:r>
            <a:endParaRPr lang="en-US"/>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AA83C15-E3FA-980E-BEAC-314A41A01ACD}"/>
              </a:ext>
            </a:extLst>
          </p:cNvPr>
          <p:cNvSpPr>
            <a:spLocks noGrp="1"/>
          </p:cNvSpPr>
          <p:nvPr>
            <p:ph type="ctrTitle"/>
          </p:nvPr>
        </p:nvSpPr>
        <p:spPr>
          <a:xfrm>
            <a:off x="763481" y="1122363"/>
            <a:ext cx="10688714" cy="1851656"/>
          </a:xfrm>
        </p:spPr>
        <p:txBody>
          <a:bodyPr>
            <a:normAutofit/>
          </a:bodyPr>
          <a:lstStyle/>
          <a:p>
            <a:r>
              <a:rPr lang="it-IT" sz="4500" dirty="0">
                <a:latin typeface="Montserrat" panose="00000500000000000000" pitchFamily="2" charset="0"/>
              </a:rPr>
              <a:t>Acoustic scene </a:t>
            </a:r>
            <a:r>
              <a:rPr lang="it-IT" sz="4500" dirty="0" err="1">
                <a:latin typeface="Montserrat" panose="00000500000000000000" pitchFamily="2" charset="0"/>
              </a:rPr>
              <a:t>classification</a:t>
            </a:r>
            <a:br>
              <a:rPr lang="it-IT" sz="4800" dirty="0">
                <a:latin typeface="Montserrat" panose="00000500000000000000" pitchFamily="2" charset="0"/>
              </a:rPr>
            </a:br>
            <a:endParaRPr lang="en-US" sz="4800" dirty="0">
              <a:latin typeface="Montserrat" panose="00000500000000000000" pitchFamily="2" charset="0"/>
            </a:endParaRPr>
          </a:p>
        </p:txBody>
      </p:sp>
      <p:sp>
        <p:nvSpPr>
          <p:cNvPr id="5" name="Sottotitolo 4">
            <a:extLst>
              <a:ext uri="{FF2B5EF4-FFF2-40B4-BE49-F238E27FC236}">
                <a16:creationId xmlns:a16="http://schemas.microsoft.com/office/drawing/2014/main" id="{EC5560FC-488A-1402-B8F5-26253BD6A3E4}"/>
              </a:ext>
            </a:extLst>
          </p:cNvPr>
          <p:cNvSpPr>
            <a:spLocks noGrp="1"/>
          </p:cNvSpPr>
          <p:nvPr>
            <p:ph type="subTitle" idx="1"/>
          </p:nvPr>
        </p:nvSpPr>
        <p:spPr>
          <a:xfrm>
            <a:off x="3485965" y="3429000"/>
            <a:ext cx="9144000" cy="1655762"/>
          </a:xfrm>
        </p:spPr>
        <p:txBody>
          <a:bodyPr>
            <a:normAutofit/>
          </a:bodyPr>
          <a:lstStyle/>
          <a:p>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Cognitive Computing and Artificial Intelligenc</a:t>
            </a:r>
            <a:r>
              <a:rPr lang="en-US" sz="1800" dirty="0">
                <a:solidFill>
                  <a:srgbClr val="243847"/>
                </a:solidFill>
                <a:latin typeface="Montserrat" panose="00000500000000000000" pitchFamily="2" charset="0"/>
              </a:rPr>
              <a:t>e 2024</a:t>
            </a:r>
            <a:endParaRPr lang="en-US" sz="1800" b="0" i="0" u="none" strike="noStrike" baseline="0" dirty="0">
              <a:solidFill>
                <a:srgbClr val="243847"/>
              </a:solidFill>
              <a:latin typeface="Montserrat" panose="00000500000000000000" pitchFamily="2" charset="0"/>
            </a:endParaRPr>
          </a:p>
          <a:p>
            <a:r>
              <a:rPr lang="en-US" sz="1800" b="0" i="0" u="none" strike="noStrike" baseline="0" dirty="0">
                <a:solidFill>
                  <a:srgbClr val="243847"/>
                </a:solidFill>
                <a:latin typeface="Montserrat" panose="00000500000000000000" pitchFamily="2" charset="0"/>
              </a:rPr>
              <a:t>University of Catania, Italy</a:t>
            </a:r>
          </a:p>
        </p:txBody>
      </p:sp>
      <p:pic>
        <p:nvPicPr>
          <p:cNvPr id="7" name="Elemento grafico 6">
            <a:extLst>
              <a:ext uri="{FF2B5EF4-FFF2-40B4-BE49-F238E27FC236}">
                <a16:creationId xmlns:a16="http://schemas.microsoft.com/office/drawing/2014/main" id="{6352AA32-C711-EB03-4532-95192FE2C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1191" y="139959"/>
            <a:ext cx="982404" cy="982404"/>
          </a:xfrm>
          <a:prstGeom prst="rect">
            <a:avLst/>
          </a:prstGeom>
        </p:spPr>
      </p:pic>
      <p:sp>
        <p:nvSpPr>
          <p:cNvPr id="10" name="CasellaDiTesto 9">
            <a:extLst>
              <a:ext uri="{FF2B5EF4-FFF2-40B4-BE49-F238E27FC236}">
                <a16:creationId xmlns:a16="http://schemas.microsoft.com/office/drawing/2014/main" id="{F358E148-E189-4925-814F-E08FAF64E97D}"/>
              </a:ext>
            </a:extLst>
          </p:cNvPr>
          <p:cNvSpPr txBox="1"/>
          <p:nvPr/>
        </p:nvSpPr>
        <p:spPr>
          <a:xfrm>
            <a:off x="877077" y="6316825"/>
            <a:ext cx="1492898" cy="307777"/>
          </a:xfrm>
          <a:prstGeom prst="rect">
            <a:avLst/>
          </a:prstGeom>
          <a:noFill/>
        </p:spPr>
        <p:txBody>
          <a:bodyPr wrap="square" rtlCol="0">
            <a:spAutoFit/>
          </a:bodyPr>
          <a:lstStyle/>
          <a:p>
            <a:r>
              <a:rPr lang="it-IT" sz="1400" b="1" dirty="0">
                <a:solidFill>
                  <a:srgbClr val="3C48FE"/>
                </a:solidFill>
                <a:latin typeface="Montserrat" panose="00000500000000000000" pitchFamily="2" charset="0"/>
              </a:rPr>
              <a:t>2023-2024</a:t>
            </a:r>
            <a:endParaRPr lang="en-US" sz="1400" b="1" dirty="0">
              <a:solidFill>
                <a:srgbClr val="3C48FE"/>
              </a:solidFill>
              <a:latin typeface="Montserrat" panose="00000500000000000000" pitchFamily="2" charset="0"/>
            </a:endParaRPr>
          </a:p>
        </p:txBody>
      </p:sp>
      <p:pic>
        <p:nvPicPr>
          <p:cNvPr id="8" name="Immagine 7">
            <a:extLst>
              <a:ext uri="{FF2B5EF4-FFF2-40B4-BE49-F238E27FC236}">
                <a16:creationId xmlns:a16="http://schemas.microsoft.com/office/drawing/2014/main" id="{BC9F9D30-A53D-4342-BDF5-26C3CA572188}"/>
              </a:ext>
            </a:extLst>
          </p:cNvPr>
          <p:cNvPicPr>
            <a:picLocks noChangeAspect="1"/>
          </p:cNvPicPr>
          <p:nvPr/>
        </p:nvPicPr>
        <p:blipFill>
          <a:blip r:embed="rId4"/>
          <a:stretch>
            <a:fillRect/>
          </a:stretch>
        </p:blipFill>
        <p:spPr>
          <a:xfrm>
            <a:off x="519816" y="263905"/>
            <a:ext cx="2207419" cy="714375"/>
          </a:xfrm>
          <a:prstGeom prst="rect">
            <a:avLst/>
          </a:prstGeom>
        </p:spPr>
      </p:pic>
    </p:spTree>
    <p:extLst>
      <p:ext uri="{BB962C8B-B14F-4D97-AF65-F5344CB8AC3E}">
        <p14:creationId xmlns:p14="http://schemas.microsoft.com/office/powerpoint/2010/main" val="297613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27/06/2024</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10" name="Segnaposto contenuto 9">
            <a:extLst>
              <a:ext uri="{FF2B5EF4-FFF2-40B4-BE49-F238E27FC236}">
                <a16:creationId xmlns:a16="http://schemas.microsoft.com/office/drawing/2014/main" id="{ECA5D033-EFC0-A2E7-0721-391FAA81CC73}"/>
              </a:ext>
            </a:extLst>
          </p:cNvPr>
          <p:cNvSpPr>
            <a:spLocks noGrp="1"/>
          </p:cNvSpPr>
          <p:nvPr>
            <p:ph idx="1"/>
          </p:nvPr>
        </p:nvSpPr>
        <p:spPr/>
        <p:txBody>
          <a:bodyPr/>
          <a:lstStyle/>
          <a:p>
            <a:endParaRPr lang="en-US" dirty="0"/>
          </a:p>
          <a:p>
            <a:endParaRPr lang="en-US" dirty="0"/>
          </a:p>
          <a:p>
            <a:pPr marL="0" indent="0">
              <a:buNone/>
            </a:pPr>
            <a:r>
              <a:rPr lang="en-US" b="1" spc="20" dirty="0">
                <a:solidFill>
                  <a:schemeClr val="bg1"/>
                </a:solidFill>
                <a:effectLst/>
                <a:latin typeface="+mj-lt"/>
              </a:rPr>
              <a:t> • Aldo Barca                   • Francesco Cerruto                •</a:t>
            </a:r>
            <a:r>
              <a:rPr lang="en-US" b="1" spc="20" dirty="0">
                <a:latin typeface="+mj-lt"/>
              </a:rPr>
              <a:t>Giovanni Traina</a:t>
            </a:r>
          </a:p>
          <a:p>
            <a:pPr marL="0" indent="0">
              <a:buNone/>
            </a:pPr>
            <a:r>
              <a:rPr lang="en-US" b="1" spc="20" dirty="0">
                <a:solidFill>
                  <a:schemeClr val="bg1"/>
                </a:solidFill>
                <a:effectLst/>
                <a:latin typeface="+mj-lt"/>
              </a:rPr>
              <a:t>  1000050457</a:t>
            </a:r>
            <a:r>
              <a:rPr lang="it-IT" dirty="0">
                <a:solidFill>
                  <a:schemeClr val="bg1"/>
                </a:solidFill>
              </a:rPr>
              <a:t>                           </a:t>
            </a:r>
            <a:r>
              <a:rPr lang="en-US" b="1" spc="20" dirty="0">
                <a:solidFill>
                  <a:schemeClr val="bg1"/>
                </a:solidFill>
                <a:effectLst/>
                <a:latin typeface="+mj-lt"/>
              </a:rPr>
              <a:t>1000005927                          </a:t>
            </a:r>
            <a:r>
              <a:rPr lang="en-US" b="1" spc="20" dirty="0">
                <a:latin typeface="+mj-lt"/>
              </a:rPr>
              <a:t>1000053629 </a:t>
            </a:r>
            <a:endParaRPr lang="it-IT" dirty="0">
              <a:effectLst/>
            </a:endParaRPr>
          </a:p>
          <a:p>
            <a:pPr marL="0" indent="0">
              <a:buNone/>
            </a:pPr>
            <a:br>
              <a:rPr lang="en-US" b="1" spc="20" dirty="0">
                <a:solidFill>
                  <a:schemeClr val="bg1"/>
                </a:solidFill>
                <a:effectLst/>
                <a:latin typeface="+mj-lt"/>
              </a:rPr>
            </a:br>
            <a:endParaRPr lang="en-US" dirty="0">
              <a:solidFill>
                <a:schemeClr val="bg1"/>
              </a:solidFill>
            </a:endParaRPr>
          </a:p>
          <a:p>
            <a:endParaRPr lang="it-IT" dirty="0"/>
          </a:p>
        </p:txBody>
      </p:sp>
    </p:spTree>
    <p:extLst>
      <p:ext uri="{BB962C8B-B14F-4D97-AF65-F5344CB8AC3E}">
        <p14:creationId xmlns:p14="http://schemas.microsoft.com/office/powerpoint/2010/main" val="255649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Outline</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it-IT" dirty="0"/>
              <a:t>The </a:t>
            </a:r>
            <a:r>
              <a:rPr lang="it-IT" dirty="0" err="1"/>
              <a:t>issue</a:t>
            </a:r>
            <a:endParaRPr lang="it-IT" dirty="0"/>
          </a:p>
          <a:p>
            <a:r>
              <a:rPr lang="it-IT" dirty="0"/>
              <a:t>The </a:t>
            </a:r>
            <a:r>
              <a:rPr lang="it-IT" dirty="0" err="1"/>
              <a:t>technology</a:t>
            </a:r>
            <a:r>
              <a:rPr lang="it-IT" dirty="0"/>
              <a:t>(</a:t>
            </a:r>
            <a:r>
              <a:rPr lang="it-IT" dirty="0" err="1"/>
              <a:t>ies</a:t>
            </a:r>
            <a:r>
              <a:rPr lang="it-IT" dirty="0"/>
              <a:t>)</a:t>
            </a:r>
          </a:p>
          <a:p>
            <a:r>
              <a:rPr lang="it-IT" dirty="0"/>
              <a:t>The </a:t>
            </a:r>
            <a:r>
              <a:rPr lang="it-IT" dirty="0" err="1"/>
              <a:t>key</a:t>
            </a:r>
            <a:r>
              <a:rPr lang="it-IT" dirty="0"/>
              <a:t> </a:t>
            </a:r>
            <a:r>
              <a:rPr lang="it-IT" dirty="0" err="1"/>
              <a:t>points</a:t>
            </a:r>
            <a:endParaRPr lang="it-IT" dirty="0"/>
          </a:p>
          <a:p>
            <a:r>
              <a:rPr lang="it-IT" dirty="0" err="1"/>
              <a:t>Strengths</a:t>
            </a:r>
            <a:r>
              <a:rPr lang="it-IT" dirty="0"/>
              <a:t> and </a:t>
            </a:r>
            <a:r>
              <a:rPr lang="it-IT" dirty="0" err="1"/>
              <a:t>weaknesses</a:t>
            </a:r>
            <a:endParaRPr lang="it-IT" dirty="0"/>
          </a:p>
          <a:p>
            <a:r>
              <a:rPr lang="it-IT" dirty="0" err="1"/>
              <a:t>Conclusions</a:t>
            </a:r>
            <a:endParaRPr lang="it-IT"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zato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{C038943D-EE37-422E-AD8A-D1ADCBAB749E}tf89338750_win32</Template>
  <TotalTime>6232</TotalTime>
  <Words>533</Words>
  <Application>Microsoft Office PowerPoint</Application>
  <PresentationFormat>Widescreen</PresentationFormat>
  <Paragraphs>104</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Montserrat</vt:lpstr>
      <vt:lpstr>GradientUnivers</vt:lpstr>
      <vt:lpstr>Acoustic scene classification </vt:lpstr>
      <vt:lpstr>Team</vt:lpstr>
      <vt:lpstr>Presentazione standard di PowerPoint</vt:lpstr>
      <vt:lpstr>Outline</vt:lpstr>
      <vt:lpstr>Introduction</vt:lpstr>
      <vt:lpstr>Topic one</vt:lpstr>
      <vt:lpstr>Chart</vt:lpstr>
      <vt:lpstr>Table</vt:lpstr>
      <vt:lpstr>The way to get started is to quit talking and begin doing.</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Salvo Calcagno</dc:creator>
  <cp:lastModifiedBy>Giovanni Traina</cp:lastModifiedBy>
  <cp:revision>8</cp:revision>
  <dcterms:created xsi:type="dcterms:W3CDTF">2023-05-16T15:20:59Z</dcterms:created>
  <dcterms:modified xsi:type="dcterms:W3CDTF">2024-06-27T14:05:35Z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